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61" r:id="rId5"/>
    <p:sldId id="262" r:id="rId6"/>
    <p:sldId id="263" r:id="rId7"/>
    <p:sldId id="278" r:id="rId8"/>
    <p:sldId id="267" r:id="rId9"/>
    <p:sldId id="268" r:id="rId10"/>
    <p:sldId id="277" r:id="rId11"/>
    <p:sldId id="27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65" r:id="rId21"/>
    <p:sldId id="259" r:id="rId22"/>
    <p:sldId id="266" r:id="rId23"/>
    <p:sldId id="279" r:id="rId24"/>
    <p:sldId id="280" r:id="rId25"/>
    <p:sldId id="281" r:id="rId26"/>
    <p:sldId id="258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3D3ED-DEB6-45EA-9EA5-F7EFDA90893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5575A6E0-A5A9-4EFB-AF99-D41709661C9F}">
      <dgm:prSet phldrT="[Text]"/>
      <dgm:spPr/>
      <dgm:t>
        <a:bodyPr/>
        <a:lstStyle/>
        <a:p>
          <a:r>
            <a:rPr lang="en-US" b="1" dirty="0" smtClean="0"/>
            <a:t>Operations</a:t>
          </a:r>
        </a:p>
        <a:p>
          <a:r>
            <a:rPr lang="en-US" b="1" dirty="0" smtClean="0"/>
            <a:t>Research</a:t>
          </a:r>
          <a:endParaRPr lang="en-US" b="1" dirty="0"/>
        </a:p>
      </dgm:t>
    </dgm:pt>
    <dgm:pt modelId="{E32EC074-35C3-451A-8BC4-9AC081485362}" type="parTrans" cxnId="{AA83CCD0-282F-437F-A7E7-7B28C897A29B}">
      <dgm:prSet/>
      <dgm:spPr/>
      <dgm:t>
        <a:bodyPr/>
        <a:lstStyle/>
        <a:p>
          <a:endParaRPr lang="en-US"/>
        </a:p>
      </dgm:t>
    </dgm:pt>
    <dgm:pt modelId="{161B7F97-401A-4CBC-9DBD-E2BD7333CF4A}" type="sibTrans" cxnId="{AA83CCD0-282F-437F-A7E7-7B28C897A29B}">
      <dgm:prSet/>
      <dgm:spPr/>
      <dgm:t>
        <a:bodyPr/>
        <a:lstStyle/>
        <a:p>
          <a:endParaRPr lang="en-US"/>
        </a:p>
      </dgm:t>
    </dgm:pt>
    <dgm:pt modelId="{FE60F7CE-7EA8-4EB1-8F16-F1F09BEACA80}">
      <dgm:prSet phldrT="[Text]"/>
      <dgm:spPr/>
      <dgm:t>
        <a:bodyPr/>
        <a:lstStyle/>
        <a:p>
          <a:r>
            <a:rPr lang="en-US" b="1" dirty="0" smtClean="0"/>
            <a:t>Computer Science</a:t>
          </a:r>
          <a:endParaRPr lang="en-US" b="1" dirty="0"/>
        </a:p>
      </dgm:t>
    </dgm:pt>
    <dgm:pt modelId="{6679CB62-B3DA-4951-8002-44E7F525984F}" type="parTrans" cxnId="{8C959AF9-DCB7-4D3F-8E2D-48302608A652}">
      <dgm:prSet/>
      <dgm:spPr/>
      <dgm:t>
        <a:bodyPr/>
        <a:lstStyle/>
        <a:p>
          <a:endParaRPr lang="en-US"/>
        </a:p>
      </dgm:t>
    </dgm:pt>
    <dgm:pt modelId="{9A5824D6-6F11-4C2F-80FD-56BE18732B47}" type="sibTrans" cxnId="{8C959AF9-DCB7-4D3F-8E2D-48302608A652}">
      <dgm:prSet/>
      <dgm:spPr/>
      <dgm:t>
        <a:bodyPr/>
        <a:lstStyle/>
        <a:p>
          <a:endParaRPr lang="en-US"/>
        </a:p>
      </dgm:t>
    </dgm:pt>
    <dgm:pt modelId="{A2AD85FB-E29D-4CCE-B595-B143132FE230}">
      <dgm:prSet phldrT="[Text]"/>
      <dgm:spPr/>
      <dgm:t>
        <a:bodyPr/>
        <a:lstStyle/>
        <a:p>
          <a:r>
            <a:rPr lang="en-US" b="1" dirty="0" smtClean="0"/>
            <a:t>Mathematics</a:t>
          </a:r>
          <a:endParaRPr lang="en-US" b="1" dirty="0"/>
        </a:p>
      </dgm:t>
    </dgm:pt>
    <dgm:pt modelId="{5A9AABB6-13B4-491C-A750-46E46BB9086A}" type="parTrans" cxnId="{07DD14F9-F6EB-4F6C-B4AE-32B544C416F9}">
      <dgm:prSet/>
      <dgm:spPr/>
      <dgm:t>
        <a:bodyPr/>
        <a:lstStyle/>
        <a:p>
          <a:endParaRPr lang="en-US"/>
        </a:p>
      </dgm:t>
    </dgm:pt>
    <dgm:pt modelId="{5532903C-F2E3-47B0-89B9-3296C984D498}" type="sibTrans" cxnId="{07DD14F9-F6EB-4F6C-B4AE-32B544C416F9}">
      <dgm:prSet/>
      <dgm:spPr/>
      <dgm:t>
        <a:bodyPr/>
        <a:lstStyle/>
        <a:p>
          <a:endParaRPr lang="en-US"/>
        </a:p>
      </dgm:t>
    </dgm:pt>
    <dgm:pt modelId="{267C57B1-8726-4FFA-82EF-99A526BA0AAE}" type="pres">
      <dgm:prSet presAssocID="{DAE3D3ED-DEB6-45EA-9EA5-F7EFDA908930}" presName="compositeShape" presStyleCnt="0">
        <dgm:presLayoutVars>
          <dgm:chMax val="7"/>
          <dgm:dir/>
          <dgm:resizeHandles val="exact"/>
        </dgm:presLayoutVars>
      </dgm:prSet>
      <dgm:spPr/>
    </dgm:pt>
    <dgm:pt modelId="{B8E2B49E-BB3E-4BC5-842B-AD8F66B9B5C8}" type="pres">
      <dgm:prSet presAssocID="{5575A6E0-A5A9-4EFB-AF99-D41709661C9F}" presName="circ1" presStyleLbl="vennNode1" presStyleIdx="0" presStyleCnt="3"/>
      <dgm:spPr/>
      <dgm:t>
        <a:bodyPr/>
        <a:lstStyle/>
        <a:p>
          <a:endParaRPr lang="en-US"/>
        </a:p>
      </dgm:t>
    </dgm:pt>
    <dgm:pt modelId="{6B58A0BD-007B-4885-B0E4-DB31A09E455A}" type="pres">
      <dgm:prSet presAssocID="{5575A6E0-A5A9-4EFB-AF99-D41709661C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95234-C78E-41C9-9AAE-4F7E0ACE6FE5}" type="pres">
      <dgm:prSet presAssocID="{FE60F7CE-7EA8-4EB1-8F16-F1F09BEACA80}" presName="circ2" presStyleLbl="vennNode1" presStyleIdx="1" presStyleCnt="3"/>
      <dgm:spPr/>
      <dgm:t>
        <a:bodyPr/>
        <a:lstStyle/>
        <a:p>
          <a:endParaRPr lang="en-US"/>
        </a:p>
      </dgm:t>
    </dgm:pt>
    <dgm:pt modelId="{C2EBF5B9-9C0A-4DA4-91C0-D10583698C22}" type="pres">
      <dgm:prSet presAssocID="{FE60F7CE-7EA8-4EB1-8F16-F1F09BEACA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E1FB9-B50C-49CB-9076-796D60D120F3}" type="pres">
      <dgm:prSet presAssocID="{A2AD85FB-E29D-4CCE-B595-B143132FE230}" presName="circ3" presStyleLbl="vennNode1" presStyleIdx="2" presStyleCnt="3"/>
      <dgm:spPr/>
      <dgm:t>
        <a:bodyPr/>
        <a:lstStyle/>
        <a:p>
          <a:endParaRPr lang="en-US"/>
        </a:p>
      </dgm:t>
    </dgm:pt>
    <dgm:pt modelId="{7A9B0DE3-0CF5-43E8-86DD-2A0620153650}" type="pres">
      <dgm:prSet presAssocID="{A2AD85FB-E29D-4CCE-B595-B143132FE2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711EE-0497-47C9-86B0-28160C729A78}" type="presOf" srcId="{FE60F7CE-7EA8-4EB1-8F16-F1F09BEACA80}" destId="{2DB95234-C78E-41C9-9AAE-4F7E0ACE6FE5}" srcOrd="0" destOrd="0" presId="urn:microsoft.com/office/officeart/2005/8/layout/venn1"/>
    <dgm:cxn modelId="{07DD14F9-F6EB-4F6C-B4AE-32B544C416F9}" srcId="{DAE3D3ED-DEB6-45EA-9EA5-F7EFDA908930}" destId="{A2AD85FB-E29D-4CCE-B595-B143132FE230}" srcOrd="2" destOrd="0" parTransId="{5A9AABB6-13B4-491C-A750-46E46BB9086A}" sibTransId="{5532903C-F2E3-47B0-89B9-3296C984D498}"/>
    <dgm:cxn modelId="{CA7583B0-0506-4E5F-9649-1E1559186D8F}" type="presOf" srcId="{5575A6E0-A5A9-4EFB-AF99-D41709661C9F}" destId="{6B58A0BD-007B-4885-B0E4-DB31A09E455A}" srcOrd="1" destOrd="0" presId="urn:microsoft.com/office/officeart/2005/8/layout/venn1"/>
    <dgm:cxn modelId="{AC4AF54F-B126-42E4-82CE-7820BD6B3BD7}" type="presOf" srcId="{5575A6E0-A5A9-4EFB-AF99-D41709661C9F}" destId="{B8E2B49E-BB3E-4BC5-842B-AD8F66B9B5C8}" srcOrd="0" destOrd="0" presId="urn:microsoft.com/office/officeart/2005/8/layout/venn1"/>
    <dgm:cxn modelId="{0EB7FFF9-838E-47B0-9F6B-951FE1B736C7}" type="presOf" srcId="{A2AD85FB-E29D-4CCE-B595-B143132FE230}" destId="{7A9B0DE3-0CF5-43E8-86DD-2A0620153650}" srcOrd="1" destOrd="0" presId="urn:microsoft.com/office/officeart/2005/8/layout/venn1"/>
    <dgm:cxn modelId="{113E20B8-0A0B-4616-A8F8-2D46AC906326}" type="presOf" srcId="{DAE3D3ED-DEB6-45EA-9EA5-F7EFDA908930}" destId="{267C57B1-8726-4FFA-82EF-99A526BA0AAE}" srcOrd="0" destOrd="0" presId="urn:microsoft.com/office/officeart/2005/8/layout/venn1"/>
    <dgm:cxn modelId="{8C959AF9-DCB7-4D3F-8E2D-48302608A652}" srcId="{DAE3D3ED-DEB6-45EA-9EA5-F7EFDA908930}" destId="{FE60F7CE-7EA8-4EB1-8F16-F1F09BEACA80}" srcOrd="1" destOrd="0" parTransId="{6679CB62-B3DA-4951-8002-44E7F525984F}" sibTransId="{9A5824D6-6F11-4C2F-80FD-56BE18732B47}"/>
    <dgm:cxn modelId="{A8D1A325-127B-4EFB-82AF-1EAD5A4B6D5E}" type="presOf" srcId="{A2AD85FB-E29D-4CCE-B595-B143132FE230}" destId="{226E1FB9-B50C-49CB-9076-796D60D120F3}" srcOrd="0" destOrd="0" presId="urn:microsoft.com/office/officeart/2005/8/layout/venn1"/>
    <dgm:cxn modelId="{AA83CCD0-282F-437F-A7E7-7B28C897A29B}" srcId="{DAE3D3ED-DEB6-45EA-9EA5-F7EFDA908930}" destId="{5575A6E0-A5A9-4EFB-AF99-D41709661C9F}" srcOrd="0" destOrd="0" parTransId="{E32EC074-35C3-451A-8BC4-9AC081485362}" sibTransId="{161B7F97-401A-4CBC-9DBD-E2BD7333CF4A}"/>
    <dgm:cxn modelId="{3632E9B2-9052-4DBA-AC45-9B15C06859A0}" type="presOf" srcId="{FE60F7CE-7EA8-4EB1-8F16-F1F09BEACA80}" destId="{C2EBF5B9-9C0A-4DA4-91C0-D10583698C22}" srcOrd="1" destOrd="0" presId="urn:microsoft.com/office/officeart/2005/8/layout/venn1"/>
    <dgm:cxn modelId="{087CB661-DB23-4C39-AB15-541B71036DD9}" type="presParOf" srcId="{267C57B1-8726-4FFA-82EF-99A526BA0AAE}" destId="{B8E2B49E-BB3E-4BC5-842B-AD8F66B9B5C8}" srcOrd="0" destOrd="0" presId="urn:microsoft.com/office/officeart/2005/8/layout/venn1"/>
    <dgm:cxn modelId="{2BF686C6-7B3B-46E6-9CB3-FB4F461FA43C}" type="presParOf" srcId="{267C57B1-8726-4FFA-82EF-99A526BA0AAE}" destId="{6B58A0BD-007B-4885-B0E4-DB31A09E455A}" srcOrd="1" destOrd="0" presId="urn:microsoft.com/office/officeart/2005/8/layout/venn1"/>
    <dgm:cxn modelId="{E500AEFC-065B-4141-9951-D8ED8CEDB767}" type="presParOf" srcId="{267C57B1-8726-4FFA-82EF-99A526BA0AAE}" destId="{2DB95234-C78E-41C9-9AAE-4F7E0ACE6FE5}" srcOrd="2" destOrd="0" presId="urn:microsoft.com/office/officeart/2005/8/layout/venn1"/>
    <dgm:cxn modelId="{BD6F0857-120B-4E9A-88CD-58CCE9A34C1F}" type="presParOf" srcId="{267C57B1-8726-4FFA-82EF-99A526BA0AAE}" destId="{C2EBF5B9-9C0A-4DA4-91C0-D10583698C22}" srcOrd="3" destOrd="0" presId="urn:microsoft.com/office/officeart/2005/8/layout/venn1"/>
    <dgm:cxn modelId="{DF254BD2-E325-43FE-9437-E742A556F2F2}" type="presParOf" srcId="{267C57B1-8726-4FFA-82EF-99A526BA0AAE}" destId="{226E1FB9-B50C-49CB-9076-796D60D120F3}" srcOrd="4" destOrd="0" presId="urn:microsoft.com/office/officeart/2005/8/layout/venn1"/>
    <dgm:cxn modelId="{E5A76D0A-58AE-4817-A28B-DAA2D038C8C7}" type="presParOf" srcId="{267C57B1-8726-4FFA-82EF-99A526BA0AAE}" destId="{7A9B0DE3-0CF5-43E8-86DD-2A062015365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87AE3-470F-48D7-8AFA-31CB247DB669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9886-74EF-4642-AE36-6DD0E1908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9886-74EF-4642-AE36-6DD0E1908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9886-74EF-4642-AE36-6DD0E19088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3390-2413-4527-9701-C229A1B162DF}" type="datetime1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701C-E34F-4A2E-A4CB-B30D7541BB4E}" type="datetime1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DD16-A4DE-493B-BD18-12FC89938E1F}" type="datetime1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B9DA-D99F-420A-B70D-2ED26658163F}" type="datetime1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090F-7958-4706-9A5C-4F424C609C4C}" type="datetime1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406F-C23D-4A8D-96AE-D00A83A0A279}" type="datetime1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2553-0317-43D2-9341-44B1B798F1DC}" type="datetime1">
              <a:rPr lang="en-US" smtClean="0"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88E9-1C7F-46C2-8048-A040C1DD33B5}" type="datetime1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14CF-1236-464D-AB0E-89E733FCF0F7}" type="datetime1">
              <a:rPr lang="en-US" smtClean="0"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D57-4045-473B-BE2F-1677110650C5}" type="datetime1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F486-8F9D-47CB-8D83-C9396CF3F0CB}" type="datetime1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E9D3-08CE-4BAE-AB23-1D0739502A03}" type="datetime1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Engineering_Powerpoi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Minimum Connectivity of Graphs with a Given Degree Sequence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Rupei</a:t>
            </a:r>
            <a:r>
              <a:rPr lang="en-US" b="1" dirty="0" smtClean="0"/>
              <a:t> Xu</a:t>
            </a:r>
          </a:p>
          <a:p>
            <a:r>
              <a:rPr lang="en-US" b="1" dirty="0" smtClean="0"/>
              <a:t>UT Dallas</a:t>
            </a:r>
          </a:p>
          <a:p>
            <a:r>
              <a:rPr lang="en-US" b="1" dirty="0" smtClean="0"/>
              <a:t>Joint </a:t>
            </a:r>
            <a:r>
              <a:rPr lang="en-US" b="1" dirty="0"/>
              <a:t>work </a:t>
            </a:r>
            <a:r>
              <a:rPr lang="en-US" b="1" dirty="0" smtClean="0"/>
              <a:t>with </a:t>
            </a:r>
            <a:r>
              <a:rPr lang="en-US" b="1" dirty="0" err="1" smtClean="0"/>
              <a:t>Andras</a:t>
            </a:r>
            <a:r>
              <a:rPr lang="en-US" b="1" dirty="0" smtClean="0"/>
              <a:t> </a:t>
            </a:r>
            <a:r>
              <a:rPr lang="en-US" b="1" dirty="0" err="1"/>
              <a:t>Farago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5989" y="1365337"/>
            <a:ext cx="819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3rd </a:t>
            </a:r>
            <a:r>
              <a:rPr lang="en-US" b="1" dirty="0" smtClean="0">
                <a:solidFill>
                  <a:srgbClr val="00B050"/>
                </a:solidFill>
              </a:rPr>
              <a:t>Annual </a:t>
            </a:r>
            <a:r>
              <a:rPr lang="en-US" b="1" dirty="0">
                <a:solidFill>
                  <a:srgbClr val="00B050"/>
                </a:solidFill>
              </a:rPr>
              <a:t>Mississippi Discrete Mathematics </a:t>
            </a:r>
            <a:r>
              <a:rPr lang="en-US" b="1" dirty="0" smtClean="0">
                <a:solidFill>
                  <a:srgbClr val="00B050"/>
                </a:solidFill>
              </a:rPr>
              <a:t>Workshop, Mississippi State University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182"/>
                <a:ext cx="8229600" cy="48359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is a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unigraph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 smtClean="0"/>
                  <a:t>determined by its degree sequence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up to isomorphism</a:t>
                </a:r>
                <a:r>
                  <a:rPr lang="en-US" sz="2400" dirty="0" smtClean="0"/>
                  <a:t>, i.e., if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has the same degree sequence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 is isomorphic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/>
                  <a:t>In graph theory, </a:t>
                </a:r>
                <a:r>
                  <a:rPr lang="en-US" sz="2400" b="1" dirty="0"/>
                  <a:t>a threshold graph</a:t>
                </a:r>
                <a:r>
                  <a:rPr lang="en-US" sz="2400" dirty="0"/>
                  <a:t> is a graph that can be constructed from a one-vertex graph by repeated applications of the following two operations: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Addition of a single isolated vertex to the graph.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Addition of a single dominating vertex to the graph</a:t>
                </a:r>
                <a:r>
                  <a:rPr lang="en-US" sz="2400" dirty="0"/>
                  <a:t>, i.e. a single vertex that is connected to all other vertices.</a:t>
                </a:r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Threshold graphs are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unigraphs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. </a:t>
                </a:r>
              </a:p>
              <a:p>
                <a:r>
                  <a:rPr lang="en-US" sz="2400" dirty="0" smtClean="0"/>
                  <a:t>Hammer, Ibaraki, </a:t>
                </a:r>
                <a:r>
                  <a:rPr lang="en-US" sz="2400" dirty="0" err="1" smtClean="0"/>
                  <a:t>Simeone</a:t>
                </a:r>
                <a:r>
                  <a:rPr lang="en-US" sz="2400" dirty="0" smtClean="0"/>
                  <a:t>(1978)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is 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 threshold graph if and only if equality holds in each of the </a:t>
                </a:r>
                <a:r>
                  <a:rPr lang="en-US" sz="2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Erdös-Gallai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inequalities. 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182"/>
                <a:ext cx="8229600" cy="4835982"/>
              </a:xfrm>
              <a:blipFill rotWithShape="1">
                <a:blip r:embed="rId2"/>
                <a:stretch>
                  <a:fillRect l="-963" t="-1009" r="-125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72"/>
            <a:ext cx="8229600" cy="4648092"/>
          </a:xfrm>
        </p:spPr>
        <p:txBody>
          <a:bodyPr/>
          <a:lstStyle/>
          <a:p>
            <a:r>
              <a:rPr lang="en-US" dirty="0" smtClean="0"/>
              <a:t>If a degree sequence 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graphical</a:t>
            </a:r>
            <a:r>
              <a:rPr lang="en-US" dirty="0" smtClean="0"/>
              <a:t> (</a:t>
            </a:r>
            <a:r>
              <a:rPr lang="en-US" dirty="0" err="1" smtClean="0"/>
              <a:t>Erdös-Gallai</a:t>
            </a:r>
            <a:r>
              <a:rPr lang="en-US" dirty="0" smtClean="0"/>
              <a:t> Theorem) and </a:t>
            </a:r>
            <a:r>
              <a:rPr lang="en-US" dirty="0">
                <a:solidFill>
                  <a:srgbClr val="FF0000"/>
                </a:solidFill>
              </a:rPr>
              <a:t>equality holds in each of the </a:t>
            </a:r>
            <a:r>
              <a:rPr lang="en-US" dirty="0" err="1">
                <a:solidFill>
                  <a:srgbClr val="FF0000"/>
                </a:solidFill>
              </a:rPr>
              <a:t>Erdös-Gallai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inequalities</a:t>
            </a:r>
            <a:r>
              <a:rPr lang="en-US" dirty="0" smtClean="0"/>
              <a:t>, can we say something about the </a:t>
            </a:r>
            <a:r>
              <a:rPr lang="en-US" b="1" dirty="0" smtClean="0"/>
              <a:t>connectivity</a:t>
            </a:r>
            <a:r>
              <a:rPr lang="en-US" dirty="0" smtClean="0"/>
              <a:t> of the graphs formed? </a:t>
            </a:r>
          </a:p>
          <a:p>
            <a:endParaRPr lang="en-US" dirty="0" smtClean="0"/>
          </a:p>
          <a:p>
            <a:r>
              <a:rPr lang="en-US" dirty="0" smtClean="0"/>
              <a:t>Co</a:t>
            </a:r>
            <a:r>
              <a:rPr lang="en-US" altLang="zh-CN" dirty="0" smtClean="0"/>
              <a:t>unter</a:t>
            </a:r>
            <a:r>
              <a:rPr lang="en-US" dirty="0" smtClean="0"/>
              <a:t>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748"/>
            <a:ext cx="8229600" cy="1143000"/>
          </a:xfrm>
        </p:spPr>
        <p:txBody>
          <a:bodyPr/>
          <a:lstStyle/>
          <a:p>
            <a:r>
              <a:rPr lang="en-US" dirty="0" smtClean="0"/>
              <a:t>Related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40704" r="52326" b="31661"/>
          <a:stretch/>
        </p:blipFill>
        <p:spPr bwMode="auto">
          <a:xfrm>
            <a:off x="676404" y="3169084"/>
            <a:ext cx="7744550" cy="2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088" y="2480153"/>
            <a:ext cx="519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* </a:t>
            </a:r>
            <a:r>
              <a:rPr lang="en-US" altLang="zh-CN" sz="3200" b="1" dirty="0" smtClean="0"/>
              <a:t>Edmonds (1964)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07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7864"/>
                <a:ext cx="8229600" cy="47483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Senior &amp; </a:t>
                </a:r>
                <a:r>
                  <a:rPr lang="en-US" dirty="0" err="1" smtClean="0"/>
                  <a:t>Hakimi</a:t>
                </a:r>
                <a:r>
                  <a:rPr lang="en-US" dirty="0" smtClean="0"/>
                  <a:t> (1951,1962):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,..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be a given realized set of integers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=0,1,…,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−2.</m:t>
                    </m:r>
                  </m:oMath>
                </a14:m>
                <a:r>
                  <a:rPr lang="en-US" dirty="0" smtClean="0"/>
                  <a:t> Then,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is realizable 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1-connected graph </a:t>
                </a:r>
                <a:r>
                  <a:rPr lang="en-US" dirty="0" smtClean="0"/>
                  <a:t>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≥2(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err="1" smtClean="0"/>
                  <a:t>Hakimi</a:t>
                </a:r>
                <a:r>
                  <a:rPr lang="en-US" dirty="0" smtClean="0"/>
                  <a:t>(1962):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,..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/>
                  <a:t> be a given realized set of integers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=0,1,…,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−2.</m:t>
                    </m:r>
                  </m:oMath>
                </a14:m>
                <a:r>
                  <a:rPr lang="en-US" dirty="0"/>
                  <a:t> Then,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/>
                  <a:t> is realizable 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2-connected </a:t>
                </a:r>
                <a:r>
                  <a:rPr lang="en-US" dirty="0">
                    <a:solidFill>
                      <a:srgbClr val="FF0000"/>
                    </a:solidFill>
                  </a:rPr>
                  <a:t>graph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&gt;2,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2(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−2)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7864"/>
                <a:ext cx="8229600" cy="4748300"/>
              </a:xfrm>
              <a:blipFill rotWithShape="1">
                <a:blip r:embed="rId2"/>
                <a:stretch>
                  <a:fillRect l="-1481" t="-256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72"/>
            <a:ext cx="8229600" cy="4648092"/>
          </a:xfrm>
        </p:spPr>
        <p:txBody>
          <a:bodyPr/>
          <a:lstStyle/>
          <a:p>
            <a:r>
              <a:rPr lang="en-US" dirty="0" smtClean="0"/>
              <a:t>Wang &amp; </a:t>
            </a:r>
            <a:r>
              <a:rPr lang="en-US" dirty="0" err="1" smtClean="0"/>
              <a:t>Kleitman</a:t>
            </a:r>
            <a:r>
              <a:rPr lang="en-US" dirty="0" smtClean="0"/>
              <a:t> (1973)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33238" r="7771" b="13921"/>
          <a:stretch/>
        </p:blipFill>
        <p:spPr bwMode="auto">
          <a:xfrm>
            <a:off x="300624" y="2149038"/>
            <a:ext cx="8120238" cy="346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805"/>
            <a:ext cx="8229600" cy="1143000"/>
          </a:xfrm>
        </p:spPr>
        <p:txBody>
          <a:bodyPr/>
          <a:lstStyle/>
          <a:p>
            <a:r>
              <a:rPr lang="en-US" dirty="0" smtClean="0"/>
              <a:t>How to realize?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4" t="11979" r="27327" b="50206"/>
          <a:stretch/>
        </p:blipFill>
        <p:spPr bwMode="auto">
          <a:xfrm>
            <a:off x="1764446" y="2657696"/>
            <a:ext cx="5590055" cy="361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9973" y="2288364"/>
            <a:ext cx="653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Layoff Procedure of Havel-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Hakimi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020"/>
            <a:ext cx="8229600" cy="4673144"/>
          </a:xfrm>
        </p:spPr>
        <p:txBody>
          <a:bodyPr/>
          <a:lstStyle/>
          <a:p>
            <a:r>
              <a:rPr lang="en-US" dirty="0" smtClean="0"/>
              <a:t>Wang &amp; </a:t>
            </a:r>
            <a:r>
              <a:rPr lang="en-US" dirty="0" err="1" smtClean="0"/>
              <a:t>Kleitman</a:t>
            </a:r>
            <a:r>
              <a:rPr lang="en-US" dirty="0" smtClean="0"/>
              <a:t> (1973)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37958" r="7771" b="29887"/>
          <a:stretch/>
        </p:blipFill>
        <p:spPr bwMode="auto">
          <a:xfrm>
            <a:off x="275572" y="2404997"/>
            <a:ext cx="8267179" cy="214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36938"/>
                <a:ext cx="8229600" cy="2091846"/>
              </a:xfrm>
            </p:spPr>
            <p:txBody>
              <a:bodyPr/>
              <a:lstStyle/>
              <a:p>
                <a:r>
                  <a:rPr lang="en-US" dirty="0" smtClean="0"/>
                  <a:t>Theorem: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nmlog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algorithm to find the minimum connectivity of graphs for a given degree sequence.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36938"/>
                <a:ext cx="8229600" cy="2091846"/>
              </a:xfrm>
              <a:blipFill rotWithShape="1">
                <a:blip r:embed="rId2"/>
                <a:stretch>
                  <a:fillRect l="-1630" t="-3499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748"/>
            <a:ext cx="8229600" cy="1143000"/>
          </a:xfrm>
        </p:spPr>
        <p:txBody>
          <a:bodyPr/>
          <a:lstStyle/>
          <a:p>
            <a:r>
              <a:rPr lang="en-US" dirty="0" smtClean="0"/>
              <a:t>Minimal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570"/>
            <a:ext cx="8229600" cy="3445593"/>
          </a:xfrm>
        </p:spPr>
        <p:txBody>
          <a:bodyPr/>
          <a:lstStyle/>
          <a:p>
            <a:r>
              <a:rPr lang="en-US" dirty="0" smtClean="0"/>
              <a:t>A k-connected graph such that deleting any edge/deleting any vertex/contracting any edge results in a graph which is not k-connected is called </a:t>
            </a:r>
            <a:r>
              <a:rPr lang="en-US" dirty="0" smtClean="0"/>
              <a:t>minimally</a:t>
            </a:r>
            <a:r>
              <a:rPr lang="en-US" altLang="zh-CN" dirty="0" smtClean="0"/>
              <a:t>/critically/contraction-critically k-connected.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0572"/>
            <a:ext cx="8229600" cy="1143000"/>
          </a:xfrm>
        </p:spPr>
        <p:txBody>
          <a:bodyPr/>
          <a:lstStyle/>
          <a:p>
            <a:r>
              <a:rPr lang="en-US" dirty="0" smtClean="0"/>
              <a:t>Focus on PATH!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8" t="10130" r="26325" b="24617"/>
          <a:stretch/>
        </p:blipFill>
        <p:spPr bwMode="auto">
          <a:xfrm>
            <a:off x="5010410" y="1878904"/>
            <a:ext cx="2918565" cy="346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r="-304" b="36868"/>
          <a:stretch/>
        </p:blipFill>
        <p:spPr bwMode="auto">
          <a:xfrm>
            <a:off x="1324497" y="1878904"/>
            <a:ext cx="3134770" cy="346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5126" y="5570857"/>
            <a:ext cx="289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/>
              <a:t>Rupei</a:t>
            </a:r>
            <a:r>
              <a:rPr lang="en-US" altLang="zh-CN" sz="3600" b="1" dirty="0" smtClean="0"/>
              <a:t> Xu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35463" y="5570857"/>
            <a:ext cx="289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/>
              <a:t>Andras</a:t>
            </a:r>
            <a:r>
              <a:rPr lang="en-US" altLang="zh-CN" sz="3600" b="1" dirty="0" smtClean="0"/>
              <a:t> </a:t>
            </a:r>
            <a:r>
              <a:rPr lang="en-US" altLang="zh-CN" sz="3600" b="1" dirty="0" err="1" smtClean="0"/>
              <a:t>Farago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0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Problem: with More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80362"/>
                <a:ext cx="8229600" cy="3545801"/>
              </a:xfrm>
            </p:spPr>
            <p:txBody>
              <a:bodyPr/>
              <a:lstStyle/>
              <a:p>
                <a:r>
                  <a:rPr lang="en-US" dirty="0" smtClean="0"/>
                  <a:t>Given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, is there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80362"/>
                <a:ext cx="8229600" cy="3545801"/>
              </a:xfrm>
              <a:blipFill rotWithShape="1">
                <a:blip r:embed="rId2"/>
                <a:stretch>
                  <a:fillRect l="-1630" t="-206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92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NOT open!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90" y="2432245"/>
            <a:ext cx="2602706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5" y="2432246"/>
            <a:ext cx="3004567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9590" y="6025019"/>
            <a:ext cx="260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Page 4, Theorem 1.5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0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Problem: with More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57090"/>
                <a:ext cx="8229600" cy="35458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degree sequence and</a:t>
                </a:r>
                <a:r>
                  <a:rPr lang="en-US" dirty="0" smtClean="0"/>
                  <a:t>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, is there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 such degree sequence 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? </a:t>
                </a: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Given </a:t>
                </a:r>
                <a:r>
                  <a:rPr lang="en-US" dirty="0">
                    <a:solidFill>
                      <a:srgbClr val="FF0000"/>
                    </a:solidFill>
                  </a:rPr>
                  <a:t>a degree sequence and</a:t>
                </a:r>
                <a:r>
                  <a:rPr lang="en-US" dirty="0">
                    <a:solidFill>
                      <a:prstClr val="black"/>
                    </a:solidFill>
                  </a:rPr>
                  <a:t>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is there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of order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with such degree sequence </a:t>
                </a:r>
                <a:r>
                  <a:rPr lang="en-US" dirty="0">
                    <a:solidFill>
                      <a:prstClr val="black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57090"/>
                <a:ext cx="8229600" cy="3545801"/>
              </a:xfrm>
              <a:blipFill rotWithShape="1">
                <a:blip r:embed="rId2"/>
                <a:stretch>
                  <a:fillRect l="-1481" t="-3442" r="-2000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2127"/>
            <a:ext cx="8229600" cy="1143000"/>
          </a:xfrm>
        </p:spPr>
        <p:txBody>
          <a:bodyPr/>
          <a:lstStyle/>
          <a:p>
            <a:r>
              <a:rPr lang="en-US" dirty="0" smtClean="0"/>
              <a:t>How about random graph?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314" name="Picture 2" descr="C:\Users\Rupei\Downloads\IMG_20141116_091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32786" r="9042" b="30411"/>
          <a:stretch/>
        </p:blipFill>
        <p:spPr bwMode="auto">
          <a:xfrm>
            <a:off x="892478" y="3131506"/>
            <a:ext cx="7177414" cy="25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9" y="2174443"/>
            <a:ext cx="7687722" cy="337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720"/>
            <a:ext cx="8229600" cy="1143000"/>
          </a:xfrm>
        </p:spPr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0674"/>
            <a:ext cx="8229600" cy="3395489"/>
          </a:xfrm>
        </p:spPr>
        <p:txBody>
          <a:bodyPr/>
          <a:lstStyle/>
          <a:p>
            <a:r>
              <a:rPr lang="en-US" dirty="0" smtClean="0"/>
              <a:t>How about the minimum connectivity for general degree distributions?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177"/>
            <a:ext cx="8229600" cy="1143000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36" y="2975137"/>
            <a:ext cx="2249596" cy="27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021" y="5924807"/>
            <a:ext cx="278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Joseph O'Rourke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84" y="2941381"/>
            <a:ext cx="2004164" cy="281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93958" y="5924807"/>
            <a:ext cx="278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Nick </a:t>
            </a:r>
            <a:r>
              <a:rPr lang="en-US" sz="2800" b="1" dirty="0" err="1" smtClean="0"/>
              <a:t>Wormald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8"/>
          <a:stretch/>
        </p:blipFill>
        <p:spPr bwMode="auto">
          <a:xfrm>
            <a:off x="824631" y="1673790"/>
            <a:ext cx="7620000" cy="41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696"/>
            <a:ext cx="8229600" cy="1143000"/>
          </a:xfrm>
        </p:spPr>
        <p:txBody>
          <a:bodyPr/>
          <a:lstStyle/>
          <a:p>
            <a:r>
              <a:rPr lang="en-US" dirty="0" smtClean="0"/>
              <a:t>Interdisciplinary Communication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97645193"/>
              </p:ext>
            </p:extLst>
          </p:nvPr>
        </p:nvGraphicFramePr>
        <p:xfrm>
          <a:off x="1524000" y="23721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194"/>
            <a:ext cx="8229600" cy="1143000"/>
          </a:xfrm>
        </p:spPr>
        <p:txBody>
          <a:bodyPr/>
          <a:lstStyle/>
          <a:p>
            <a:r>
              <a:rPr lang="en-US" dirty="0" smtClean="0"/>
              <a:t>Motivation 1: Big Data Era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0" y="2207135"/>
            <a:ext cx="4259044" cy="26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71" y="2855934"/>
            <a:ext cx="4793293" cy="359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311" y="5260932"/>
            <a:ext cx="394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Degree Distribution=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Primary </a:t>
            </a:r>
            <a:r>
              <a:rPr lang="en-US" sz="2400" b="1" dirty="0" smtClean="0"/>
              <a:t>+ </a:t>
            </a:r>
            <a:r>
              <a:rPr lang="en-US" sz="2400" b="1" dirty="0" smtClean="0">
                <a:solidFill>
                  <a:srgbClr val="00B050"/>
                </a:solidFill>
              </a:rPr>
              <a:t>Least Expensive </a:t>
            </a:r>
            <a:r>
              <a:rPr lang="en-US" sz="2400" b="1" dirty="0" smtClean="0"/>
              <a:t>Metric Data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 2: </a:t>
            </a:r>
            <a:br>
              <a:rPr lang="en-US" dirty="0" smtClean="0"/>
            </a:br>
            <a:r>
              <a:rPr lang="en-US" dirty="0" smtClean="0"/>
              <a:t>What Can Degree Sequences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7194"/>
            <a:ext cx="8229600" cy="3718969"/>
          </a:xfrm>
        </p:spPr>
        <p:txBody>
          <a:bodyPr/>
          <a:lstStyle/>
          <a:p>
            <a:r>
              <a:rPr lang="en-US" sz="2000" b="1" dirty="0">
                <a:solidFill>
                  <a:srgbClr val="00B0F0"/>
                </a:solidFill>
              </a:rPr>
              <a:t>Enumeration of </a:t>
            </a:r>
            <a:r>
              <a:rPr lang="en-US" sz="2000" b="1" dirty="0" smtClean="0">
                <a:solidFill>
                  <a:srgbClr val="00B0F0"/>
                </a:solidFill>
              </a:rPr>
              <a:t>graphs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dirty="0" smtClean="0"/>
              <a:t>Read (58), </a:t>
            </a:r>
            <a:r>
              <a:rPr lang="en-US" sz="2000" dirty="0"/>
              <a:t>Read &amp; W </a:t>
            </a:r>
            <a:r>
              <a:rPr lang="en-US" sz="2000" dirty="0" smtClean="0"/>
              <a:t>(80), </a:t>
            </a:r>
            <a:r>
              <a:rPr lang="en-US" sz="2000" dirty="0" err="1"/>
              <a:t>Goulden</a:t>
            </a:r>
            <a:r>
              <a:rPr lang="en-US" sz="2000" dirty="0"/>
              <a:t>, Jackson &amp; Reilly </a:t>
            </a:r>
            <a:r>
              <a:rPr lang="en-US" sz="2000" dirty="0" smtClean="0"/>
              <a:t>(83), </a:t>
            </a:r>
            <a:r>
              <a:rPr lang="en-US" sz="2000" dirty="0"/>
              <a:t>W (78, 81)</a:t>
            </a:r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dirty="0" err="1" smtClean="0"/>
              <a:t>Bollobás</a:t>
            </a:r>
            <a:r>
              <a:rPr lang="en-US" sz="2000" dirty="0" smtClean="0"/>
              <a:t> </a:t>
            </a:r>
            <a:r>
              <a:rPr lang="en-US" sz="2000" dirty="0"/>
              <a:t>(79, 80</a:t>
            </a:r>
            <a:r>
              <a:rPr lang="en-US" sz="2000" dirty="0" smtClean="0"/>
              <a:t>), </a:t>
            </a:r>
            <a:r>
              <a:rPr lang="en-US" sz="2000" dirty="0"/>
              <a:t>McKay </a:t>
            </a:r>
            <a:r>
              <a:rPr lang="en-US" sz="2000" dirty="0" smtClean="0"/>
              <a:t>(85), </a:t>
            </a:r>
            <a:r>
              <a:rPr lang="en-US" sz="2000" dirty="0"/>
              <a:t>McKay &amp; W (91</a:t>
            </a:r>
            <a:r>
              <a:rPr lang="en-US" sz="2000" dirty="0" smtClean="0"/>
              <a:t>),  Gao &amp; W(2014)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Giant component </a:t>
            </a:r>
          </a:p>
          <a:p>
            <a:pPr marL="0" indent="0">
              <a:buNone/>
            </a:pPr>
            <a:r>
              <a:rPr lang="en-US" sz="2000" dirty="0" smtClean="0"/>
              <a:t>      Molly &amp;Reed (95, 98), Chung &amp; Lu(02, 06), Janson &amp; </a:t>
            </a:r>
            <a:r>
              <a:rPr lang="en-US" sz="2000" dirty="0" err="1" smtClean="0"/>
              <a:t>Luczak</a:t>
            </a:r>
            <a:r>
              <a:rPr lang="en-US" sz="2000" dirty="0"/>
              <a:t> </a:t>
            </a:r>
            <a:r>
              <a:rPr lang="en-US" sz="2000" dirty="0" smtClean="0"/>
              <a:t>(09)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Random </a:t>
            </a:r>
            <a:r>
              <a:rPr lang="en-US" sz="2000" b="1" dirty="0">
                <a:solidFill>
                  <a:srgbClr val="0070C0"/>
                </a:solidFill>
              </a:rPr>
              <a:t>graph </a:t>
            </a:r>
            <a:r>
              <a:rPr lang="en-US" sz="2000" dirty="0" err="1"/>
              <a:t>Bollobás</a:t>
            </a:r>
            <a:r>
              <a:rPr lang="en-US" sz="2000" dirty="0"/>
              <a:t> (79, 80), </a:t>
            </a:r>
            <a:r>
              <a:rPr lang="en-US" sz="2000" dirty="0" smtClean="0"/>
              <a:t>Aiello, Chung &amp;Lu(00), Newman, </a:t>
            </a:r>
            <a:r>
              <a:rPr lang="en-US" sz="2000" dirty="0" err="1" smtClean="0"/>
              <a:t>Strogatz</a:t>
            </a:r>
            <a:r>
              <a:rPr lang="en-US" sz="2000" dirty="0" smtClean="0"/>
              <a:t> </a:t>
            </a:r>
            <a:r>
              <a:rPr lang="en-US" sz="2000" dirty="0"/>
              <a:t>&amp; Watts(01)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Average distance/Mixing pattern </a:t>
            </a:r>
            <a:r>
              <a:rPr lang="en-US" sz="2000" dirty="0" smtClean="0"/>
              <a:t>Newman(02, 03), Chung &amp; Lu(02, 04), 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Percolation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Fountoulakis</a:t>
            </a:r>
            <a:r>
              <a:rPr lang="en-US" sz="2000" dirty="0" smtClean="0"/>
              <a:t>(07), Janson(08), </a:t>
            </a:r>
            <a:r>
              <a:rPr lang="en-US" sz="2000" dirty="0" err="1" smtClean="0"/>
              <a:t>Amini</a:t>
            </a:r>
            <a:r>
              <a:rPr lang="en-US" sz="2000" dirty="0" smtClean="0"/>
              <a:t>(10), </a:t>
            </a:r>
            <a:r>
              <a:rPr lang="en-US" sz="2000" dirty="0" err="1" smtClean="0"/>
              <a:t>Bollobás</a:t>
            </a:r>
            <a:r>
              <a:rPr lang="en-US" sz="2000" dirty="0" smtClean="0"/>
              <a:t>(10)</a:t>
            </a:r>
            <a:endParaRPr lang="en-US" sz="2000" b="1" dirty="0" smtClean="0"/>
          </a:p>
          <a:p>
            <a:r>
              <a:rPr lang="en-US" sz="2000" b="1" dirty="0"/>
              <a:t>e</a:t>
            </a:r>
            <a:r>
              <a:rPr lang="en-US" sz="2000" b="1" dirty="0" smtClean="0"/>
              <a:t>tc. …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194"/>
            <a:ext cx="8229600" cy="1143000"/>
          </a:xfrm>
        </p:spPr>
        <p:txBody>
          <a:bodyPr/>
          <a:lstStyle/>
          <a:p>
            <a:r>
              <a:rPr lang="en-US" dirty="0" smtClean="0"/>
              <a:t>Motivation 3: Applications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9512"/>
            <a:ext cx="4137615" cy="19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80" y="2966973"/>
            <a:ext cx="3750881" cy="205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7238" y="5361140"/>
            <a:ext cx="278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Network Reliability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50284" y="5377842"/>
            <a:ext cx="278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Network Security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en-US" dirty="0" smtClean="0"/>
              <a:t>Origin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68252"/>
                <a:ext cx="8229600" cy="3357911"/>
              </a:xfrm>
            </p:spPr>
            <p:txBody>
              <a:bodyPr/>
              <a:lstStyle/>
              <a:p>
                <a:r>
                  <a:rPr lang="en-US" dirty="0" smtClean="0"/>
                  <a:t>Cayley (1874)</a:t>
                </a:r>
              </a:p>
              <a:p>
                <a:r>
                  <a:rPr lang="en-US" dirty="0" smtClean="0"/>
                  <a:t>Looking at saturation hydrocarbons considered the problem of enumerating the realizations of sequences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68252"/>
                <a:ext cx="8229600" cy="3357911"/>
              </a:xfrm>
              <a:blipFill rotWithShape="1">
                <a:blip r:embed="rId2"/>
                <a:stretch>
                  <a:fillRect l="-1630" t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74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Question 1: Is this degree sequence graphical?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t="51612" r="16631" b="27298"/>
          <a:stretch/>
        </p:blipFill>
        <p:spPr bwMode="auto">
          <a:xfrm>
            <a:off x="0" y="2480154"/>
            <a:ext cx="9138824" cy="18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7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2: Are the graphs formed by the degree sequence unique?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80570"/>
                <a:ext cx="8229600" cy="34455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Hammer, </a:t>
                </a:r>
                <a:r>
                  <a:rPr lang="en-US" sz="2400" dirty="0" err="1" smtClean="0"/>
                  <a:t>Simeone</a:t>
                </a:r>
                <a:r>
                  <a:rPr lang="en-US" sz="2400" dirty="0" smtClean="0"/>
                  <a:t>(1981), </a:t>
                </a:r>
                <a:r>
                  <a:rPr lang="en-US" sz="2400" dirty="0" err="1" smtClean="0"/>
                  <a:t>Tyshkevich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Melnikow</a:t>
                </a:r>
                <a:r>
                  <a:rPr lang="en-US" sz="2400" dirty="0" smtClean="0"/>
                  <a:t> and </a:t>
                </a:r>
                <a:r>
                  <a:rPr lang="en-US" sz="2400" dirty="0" err="1" smtClean="0"/>
                  <a:t>Kotov</a:t>
                </a:r>
                <a:r>
                  <a:rPr lang="en-US" sz="2400" dirty="0" smtClean="0"/>
                  <a:t>(1980,1981): 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be a graph with degree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…≥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𝑚𝑎𝑥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−1}</m:t>
                    </m:r>
                  </m:oMath>
                </a14:m>
                <a:r>
                  <a:rPr lang="en-US" sz="2400" dirty="0" smtClean="0"/>
                  <a:t>.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is a split graph if and only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 is a split graph, then every graph with the same degree sequence as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</a:rPr>
                  <a:t> is 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a split graph as well. </a:t>
                </a:r>
              </a:p>
              <a:p>
                <a:r>
                  <a:rPr lang="en-US" sz="2400" dirty="0" smtClean="0">
                    <a:solidFill>
                      <a:srgbClr val="92D050"/>
                    </a:solidFill>
                  </a:rPr>
                  <a:t>However, split graph does not determine the graph up to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isomorphism</a:t>
                </a:r>
                <a:r>
                  <a:rPr lang="en-US" sz="2400" dirty="0" smtClean="0">
                    <a:solidFill>
                      <a:srgbClr val="92D050"/>
                    </a:solidFill>
                  </a:rPr>
                  <a:t>. </a:t>
                </a:r>
                <a:endParaRPr lang="en-US" sz="2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80570"/>
                <a:ext cx="8229600" cy="3445593"/>
              </a:xfrm>
              <a:blipFill rotWithShape="1">
                <a:blip r:embed="rId2"/>
                <a:stretch>
                  <a:fillRect l="-963" t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890</Words>
  <Application>Microsoft Office PowerPoint</Application>
  <PresentationFormat>On-screen Show (4:3)</PresentationFormat>
  <Paragraphs>97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Minimum Connectivity of Graphs with a Given Degree Sequence</vt:lpstr>
      <vt:lpstr>PowerPoint Presentation</vt:lpstr>
      <vt:lpstr>Interdisciplinary Communication</vt:lpstr>
      <vt:lpstr>Motivation 1: Big Data Era</vt:lpstr>
      <vt:lpstr>Motivation 2:  What Can Degree Sequences Tell Us?</vt:lpstr>
      <vt:lpstr>Motivation 3: Applications</vt:lpstr>
      <vt:lpstr>Origin</vt:lpstr>
      <vt:lpstr>Question 1: Is this degree sequence graphical?</vt:lpstr>
      <vt:lpstr>Question 2: Are the graphs formed by the degree sequence unique?</vt:lpstr>
      <vt:lpstr>PowerPoint Presentation</vt:lpstr>
      <vt:lpstr>PowerPoint Presentation</vt:lpstr>
      <vt:lpstr>Related Results</vt:lpstr>
      <vt:lpstr>PowerPoint Presentation</vt:lpstr>
      <vt:lpstr>PowerPoint Presentation</vt:lpstr>
      <vt:lpstr>How to realize? </vt:lpstr>
      <vt:lpstr>PowerPoint Presentation</vt:lpstr>
      <vt:lpstr>PowerPoint Presentation</vt:lpstr>
      <vt:lpstr>Minimal Connectivity</vt:lpstr>
      <vt:lpstr>Focus on PATH!</vt:lpstr>
      <vt:lpstr>Open Problem: with More Constraints</vt:lpstr>
      <vt:lpstr>It is NOT open!</vt:lpstr>
      <vt:lpstr>Open Problem: with More Constraints</vt:lpstr>
      <vt:lpstr>How about random graph?</vt:lpstr>
      <vt:lpstr>PowerPoint Presentation</vt:lpstr>
      <vt:lpstr>Open Problem</vt:lpstr>
      <vt:lpstr>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Rupei Xu</cp:lastModifiedBy>
  <cp:revision>66</cp:revision>
  <dcterms:created xsi:type="dcterms:W3CDTF">2011-08-25T15:49:05Z</dcterms:created>
  <dcterms:modified xsi:type="dcterms:W3CDTF">2014-11-16T16:25:09Z</dcterms:modified>
</cp:coreProperties>
</file>